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18"/>
  </p:notesMasterIdLst>
  <p:handoutMasterIdLst>
    <p:handoutMasterId r:id="rId19"/>
  </p:handoutMasterIdLst>
  <p:sldIdLst>
    <p:sldId id="258" r:id="rId5"/>
    <p:sldId id="447" r:id="rId6"/>
    <p:sldId id="453" r:id="rId7"/>
    <p:sldId id="446" r:id="rId8"/>
    <p:sldId id="458" r:id="rId9"/>
    <p:sldId id="433" r:id="rId10"/>
    <p:sldId id="427" r:id="rId11"/>
    <p:sldId id="434" r:id="rId12"/>
    <p:sldId id="457" r:id="rId13"/>
    <p:sldId id="454" r:id="rId14"/>
    <p:sldId id="455" r:id="rId15"/>
    <p:sldId id="459" r:id="rId16"/>
    <p:sldId id="456"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949" autoAdjust="0"/>
  </p:normalViewPr>
  <p:slideViewPr>
    <p:cSldViewPr snapToGrid="0">
      <p:cViewPr varScale="1">
        <p:scale>
          <a:sx n="40" d="100"/>
          <a:sy n="40" d="100"/>
        </p:scale>
        <p:origin x="1684" y="4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54A69E4-EFBB-4687-8058-A94EE1B5781B}" type="datetimeFigureOut">
              <a:rPr lang="en-US" smtClean="0"/>
              <a:t>1/17/2022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E546B2-EB9C-4E9C-8793-C25F32D58B9A}" type="datetimeFigureOut">
              <a:rPr lang="en-US" smtClean="0"/>
              <a:t>1/17/2022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82494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413706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from POLST document which you must do with your doctor, and is the only “pull the plug” document of these we’ve mentioned </a:t>
            </a:r>
          </a:p>
          <a:p>
            <a:endParaRPr lang="en-US" dirty="0"/>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97008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Tax-deferred accounts should have your spouse or your estate named, but conventional wisdom is that it should pass to your spouse </a:t>
            </a:r>
          </a:p>
          <a:p>
            <a:endParaRPr lang="en-US" dirty="0"/>
          </a:p>
          <a:p>
            <a:r>
              <a:rPr lang="en-US" dirty="0"/>
              <a:t>Distinguish inheritance tax from federal estate tax</a:t>
            </a:r>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334265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time this morning, Friends! </a:t>
            </a:r>
          </a:p>
          <a:p>
            <a:endParaRPr lang="en-US" dirty="0"/>
          </a:p>
          <a:p>
            <a:r>
              <a:rPr lang="en-US" dirty="0"/>
              <a:t>Questions?</a:t>
            </a:r>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88527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laws vary as to how wills and trusts are handled, and each state has laws to handle situations when someone dies without a will. But very simply, if you pass without a will, you lose the only chance you have to exercise control about how things should be handled after you pass away. We can’t control much when we are gone but we can ensure our loved ones know our wishes, and have the satisfaction of carrying out our requests. </a:t>
            </a:r>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74408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no one can take it all with them, it’s important to think about what happens after you’re gone. </a:t>
            </a:r>
          </a:p>
          <a:p>
            <a:endParaRPr lang="en-US" dirty="0"/>
          </a:p>
          <a:p>
            <a:r>
              <a:rPr lang="en-US" dirty="0"/>
              <a:t>You may find, or have found, yourself planning with your family as this family is here. At least everyone here seems to have a clearly defined role! (ha </a:t>
            </a:r>
            <a:r>
              <a:rPr lang="en-US" dirty="0" err="1"/>
              <a:t>ha</a:t>
            </a:r>
            <a:r>
              <a:rPr lang="en-US" dirty="0"/>
              <a:t> ha)</a:t>
            </a:r>
          </a:p>
          <a:p>
            <a:endParaRPr lang="en-US" dirty="0"/>
          </a:p>
          <a:p>
            <a:r>
              <a:rPr lang="en-US" dirty="0"/>
              <a:t>It can be tempting to jump into estate planning focused on the details—who gets what, when, etc. That is critical of course, but the first step should be to define your goals. Would you like to provide for charity wholly or in part? Would you like to provide for your family? Are you concerned about how your partner will support themselves after you are gone? </a:t>
            </a:r>
            <a:r>
              <a:rPr lang="en-US" dirty="0" err="1"/>
              <a:t>Etc</a:t>
            </a:r>
            <a:r>
              <a:rPr lang="en-US" dirty="0"/>
              <a:t> etc. </a:t>
            </a:r>
          </a:p>
          <a:p>
            <a:endParaRPr lang="en-US" dirty="0"/>
          </a:p>
          <a:p>
            <a:r>
              <a:rPr lang="en-US" dirty="0"/>
              <a:t>Usually folks want several things to be accomplished with their estate plan, and that is easy to do with a lawyer’s help. What a lawyer cannot do is determine which structures best meet the needs of the family or of you, the client, with your input as to what the priorities are. </a:t>
            </a:r>
          </a:p>
          <a:p>
            <a:endParaRPr lang="en-US" dirty="0"/>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5634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lawyer or financial planner will need that information to be able to recommend to you why a particular estate plan structure might be more efficient or effective than another. </a:t>
            </a:r>
          </a:p>
          <a:p>
            <a:endParaRPr lang="en-US" dirty="0"/>
          </a:p>
          <a:p>
            <a:r>
              <a:rPr lang="en-US" dirty="0"/>
              <a:t>Beneficiary designations </a:t>
            </a:r>
          </a:p>
          <a:p>
            <a:endParaRPr lang="en-US" dirty="0"/>
          </a:p>
          <a:p>
            <a:r>
              <a:rPr lang="en-US" dirty="0"/>
              <a:t>Safe deposit boxes </a:t>
            </a:r>
          </a:p>
          <a:p>
            <a:endParaRPr lang="en-US" dirty="0"/>
          </a:p>
          <a:p>
            <a:r>
              <a:rPr lang="en-US" dirty="0"/>
              <a:t>Keep copies of your documents at home, accessible to you for your review </a:t>
            </a:r>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421622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will and estate are managed by an executor; a trust by a trustee or trustees. </a:t>
            </a:r>
          </a:p>
          <a:p>
            <a:endParaRPr lang="en-US" dirty="0"/>
          </a:p>
          <a:p>
            <a:r>
              <a:rPr lang="en-US" dirty="0"/>
              <a:t>In other states, there are significant advantages to having a trust, and as always, the details of your goals and your family’s situation will change which documents are the best fit. </a:t>
            </a:r>
          </a:p>
          <a:p>
            <a:endParaRPr lang="en-US" dirty="0"/>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400460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Trusts can be the right tool in certain situations, but they are often touted by national financial planners as a way to protect your assets from probate and tax, when in Pennsylvania, that isn’t needed. </a:t>
            </a:r>
          </a:p>
          <a:p>
            <a:endParaRPr lang="en-US" dirty="0"/>
          </a:p>
          <a:p>
            <a:r>
              <a:rPr lang="en-US" dirty="0"/>
              <a:t>Important to remember we are PA lawyers, so residents of Maryland and Delaware here should be sure to get state-specific advice! </a:t>
            </a:r>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66792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discuss the outline of your estate plans with your family, of course that is your prerogative to do so. We tend to advise our clients not to distribute copies of documents because there is always the chance you might want to make a change or an update, and then a copy is floating out in the world which may some day confuse matters. </a:t>
            </a:r>
          </a:p>
          <a:p>
            <a:endParaRPr lang="en-US" dirty="0"/>
          </a:p>
          <a:p>
            <a:r>
              <a:rPr lang="en-US" dirty="0"/>
              <a:t>It can be helpful for families to have a basic sense of what your wishes are and that you’ve thought about what’s to come, so if it is comfortable to do so, we encourage you to speak with your family about your wishes and your general estate plan disposition (especially if you plan to name that family member to a role in your will.)</a:t>
            </a:r>
          </a:p>
          <a:p>
            <a:endParaRPr lang="en-US" dirty="0"/>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27510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 to fulfill and their duties </a:t>
            </a:r>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285511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9554086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2271-A0C8-4798-BE0A-6617A23A3C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3B1B5C-D8F5-4C88-B628-4FDB54FE5C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4B012-600F-4FF3-B5A4-4D92279B02E6}"/>
              </a:ext>
            </a:extLst>
          </p:cNvPr>
          <p:cNvSpPr>
            <a:spLocks noGrp="1"/>
          </p:cNvSpPr>
          <p:nvPr>
            <p:ph type="dt" sz="half" idx="10"/>
          </p:nvPr>
        </p:nvSpPr>
        <p:spPr/>
        <p:txBody>
          <a:bodyPr/>
          <a:lstStyle/>
          <a:p>
            <a:fld id="{A8F0E954-35C4-4E37-BED6-019FA6C25C78}" type="datetimeFigureOut">
              <a:rPr lang="en-US" smtClean="0"/>
              <a:t>1/17/2022</a:t>
            </a:fld>
            <a:endParaRPr lang="en-US"/>
          </a:p>
        </p:txBody>
      </p:sp>
      <p:sp>
        <p:nvSpPr>
          <p:cNvPr id="5" name="Footer Placeholder 4">
            <a:extLst>
              <a:ext uri="{FF2B5EF4-FFF2-40B4-BE49-F238E27FC236}">
                <a16:creationId xmlns:a16="http://schemas.microsoft.com/office/drawing/2014/main" id="{F923DE1C-9A2B-4A01-B725-7D8025FB8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FFD4B-D8A6-489D-8E1B-C22D5B8E1AE4}"/>
              </a:ext>
            </a:extLst>
          </p:cNvPr>
          <p:cNvSpPr>
            <a:spLocks noGrp="1"/>
          </p:cNvSpPr>
          <p:nvPr>
            <p:ph type="sldNum" sz="quarter" idx="12"/>
          </p:nvPr>
        </p:nvSpPr>
        <p:spPr/>
        <p:txBody>
          <a:bodyPr/>
          <a:lstStyle/>
          <a:p>
            <a:fld id="{0BD515C2-85C9-48EF-82D6-C9A6EDB06D06}" type="slidenum">
              <a:rPr lang="en-US" smtClean="0"/>
              <a:t>‹#›</a:t>
            </a:fld>
            <a:endParaRPr lang="en-US"/>
          </a:p>
        </p:txBody>
      </p:sp>
    </p:spTree>
    <p:extLst>
      <p:ext uri="{BB962C8B-B14F-4D97-AF65-F5344CB8AC3E}">
        <p14:creationId xmlns:p14="http://schemas.microsoft.com/office/powerpoint/2010/main" val="86836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1/17/2022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 id="2147483732" r:id="rId6"/>
    <p:sldLayoutId id="2147483733" r:id="rId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1/17/2022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1/17/2022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1/17/2022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mailto:Emily@larmorecarlett.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mailto:peter@larmorescarlet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611F53-E8F7-4628-BDA3-044BB4019581}"/>
              </a:ext>
            </a:extLst>
          </p:cNvPr>
          <p:cNvPicPr>
            <a:picLocks noChangeAspect="1"/>
          </p:cNvPicPr>
          <p:nvPr/>
        </p:nvPicPr>
        <p:blipFill>
          <a:blip r:embed="rId3"/>
          <a:stretch>
            <a:fillRect/>
          </a:stretch>
        </p:blipFill>
        <p:spPr>
          <a:xfrm>
            <a:off x="0" y="0"/>
            <a:ext cx="12192000" cy="6857999"/>
          </a:xfrm>
          <a:prstGeom prst="rect">
            <a:avLst/>
          </a:prstGeom>
        </p:spPr>
      </p:pic>
      <p:sp>
        <p:nvSpPr>
          <p:cNvPr id="3" name="Title 2">
            <a:extLst>
              <a:ext uri="{FF2B5EF4-FFF2-40B4-BE49-F238E27FC236}">
                <a16:creationId xmlns:a16="http://schemas.microsoft.com/office/drawing/2014/main" id="{C13808E4-381E-46E9-9D2D-D28E65FC01F7}"/>
              </a:ext>
            </a:extLst>
          </p:cNvPr>
          <p:cNvSpPr>
            <a:spLocks noGrp="1"/>
          </p:cNvSpPr>
          <p:nvPr>
            <p:ph type="ctrTitle"/>
          </p:nvPr>
        </p:nvSpPr>
        <p:spPr/>
        <p:txBody>
          <a:bodyPr/>
          <a:lstStyle/>
          <a:p>
            <a:r>
              <a:rPr lang="en-US" b="1" dirty="0">
                <a:solidFill>
                  <a:schemeClr val="bg1"/>
                </a:solidFill>
              </a:rPr>
              <a:t>Thinking Ahead: </a:t>
            </a:r>
            <a:br>
              <a:rPr lang="en-US" b="1" dirty="0">
                <a:solidFill>
                  <a:schemeClr val="bg1"/>
                </a:solidFill>
              </a:rPr>
            </a:br>
            <a:r>
              <a:rPr lang="en-US" b="1" dirty="0">
                <a:solidFill>
                  <a:schemeClr val="bg1"/>
                </a:solidFill>
              </a:rPr>
              <a:t>Creating an Estate Plan</a:t>
            </a:r>
          </a:p>
        </p:txBody>
      </p:sp>
      <p:sp>
        <p:nvSpPr>
          <p:cNvPr id="4" name="Subtitle 3">
            <a:extLst>
              <a:ext uri="{FF2B5EF4-FFF2-40B4-BE49-F238E27FC236}">
                <a16:creationId xmlns:a16="http://schemas.microsoft.com/office/drawing/2014/main" id="{A2C15432-18AD-4E91-A522-B3B612CE98D6}"/>
              </a:ext>
            </a:extLst>
          </p:cNvPr>
          <p:cNvSpPr>
            <a:spLocks noGrp="1"/>
          </p:cNvSpPr>
          <p:nvPr>
            <p:ph type="subTitle" idx="1"/>
          </p:nvPr>
        </p:nvSpPr>
        <p:spPr>
          <a:xfrm>
            <a:off x="1524000" y="4231322"/>
            <a:ext cx="9144000" cy="2387599"/>
          </a:xfrm>
        </p:spPr>
        <p:txBody>
          <a:bodyPr>
            <a:normAutofit/>
          </a:bodyPr>
          <a:lstStyle/>
          <a:p>
            <a:r>
              <a:rPr lang="en-US" dirty="0"/>
              <a:t>With Peter Temple, Esq. and Emily Temple Abels, Esq.</a:t>
            </a:r>
          </a:p>
          <a:p>
            <a:endParaRPr lang="en-US" dirty="0"/>
          </a:p>
          <a:p>
            <a:r>
              <a:rPr lang="en-US" dirty="0" err="1"/>
              <a:t>Larmore</a:t>
            </a:r>
            <a:r>
              <a:rPr lang="en-US" dirty="0"/>
              <a:t> Scarlett LLP</a:t>
            </a:r>
          </a:p>
          <a:p>
            <a:r>
              <a:rPr lang="en-US" dirty="0"/>
              <a:t>123 E. Linden Street</a:t>
            </a:r>
          </a:p>
          <a:p>
            <a:r>
              <a:rPr lang="en-US" dirty="0"/>
              <a:t>Kennett Square, PA 19348</a:t>
            </a:r>
          </a:p>
        </p:txBody>
      </p:sp>
    </p:spTree>
    <p:extLst>
      <p:ext uri="{BB962C8B-B14F-4D97-AF65-F5344CB8AC3E}">
        <p14:creationId xmlns:p14="http://schemas.microsoft.com/office/powerpoint/2010/main" val="55486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820928"/>
            <a:ext cx="5638801" cy="1572126"/>
          </a:xfrm>
        </p:spPr>
        <p:txBody>
          <a:bodyPr/>
          <a:lstStyle/>
          <a:p>
            <a:r>
              <a:rPr lang="en-US" dirty="0"/>
              <a:t>DURABLE FINANCIAL Power of attorney</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Created to empower an agent or agents to manage your affairs if you should become unable to do so </a:t>
            </a:r>
          </a:p>
          <a:p>
            <a:pPr marL="285750" indent="-285750">
              <a:buFont typeface="Arial" panose="020B0604020202020204" pitchFamily="34" charset="0"/>
              <a:buChar char="•"/>
            </a:pPr>
            <a:r>
              <a:rPr lang="en-US" dirty="0"/>
              <a:t>Only valid while you are alive </a:t>
            </a:r>
          </a:p>
          <a:p>
            <a:pPr marL="285750" indent="-285750">
              <a:buFont typeface="Arial" panose="020B0604020202020204" pitchFamily="34" charset="0"/>
              <a:buChar char="•"/>
            </a:pPr>
            <a:r>
              <a:rPr lang="en-US" dirty="0"/>
              <a:t>Often gives your designated agent a large amount of power over your affairs—it’s important to know the details of what your power of attorney document authorizes </a:t>
            </a:r>
          </a:p>
        </p:txBody>
      </p:sp>
      <p:sp>
        <p:nvSpPr>
          <p:cNvPr id="5" name="Picture Placeholder 4">
            <a:extLst>
              <a:ext uri="{FF2B5EF4-FFF2-40B4-BE49-F238E27FC236}">
                <a16:creationId xmlns:a16="http://schemas.microsoft.com/office/drawing/2014/main" id="{EEDF6430-5A4C-45E7-ACB8-C3B4ECEC00EF}"/>
              </a:ext>
            </a:extLst>
          </p:cNvPr>
          <p:cNvSpPr>
            <a:spLocks noGrp="1"/>
          </p:cNvSpPr>
          <p:nvPr>
            <p:ph type="pic" sz="quarter" idx="15"/>
          </p:nvPr>
        </p:nvSpPr>
        <p:spPr/>
      </p:sp>
      <p:pic>
        <p:nvPicPr>
          <p:cNvPr id="8" name="Picture 7">
            <a:extLst>
              <a:ext uri="{FF2B5EF4-FFF2-40B4-BE49-F238E27FC236}">
                <a16:creationId xmlns:a16="http://schemas.microsoft.com/office/drawing/2014/main" id="{D343F88D-3FE9-461B-99E2-39DED0DEFD93}"/>
              </a:ext>
            </a:extLst>
          </p:cNvPr>
          <p:cNvPicPr>
            <a:picLocks noChangeAspect="1"/>
          </p:cNvPicPr>
          <p:nvPr/>
        </p:nvPicPr>
        <p:blipFill>
          <a:blip r:embed="rId3"/>
          <a:stretch>
            <a:fillRect/>
          </a:stretch>
        </p:blipFill>
        <p:spPr>
          <a:xfrm>
            <a:off x="6997700" y="1309201"/>
            <a:ext cx="4322818" cy="4303605"/>
          </a:xfrm>
          <a:prstGeom prst="rect">
            <a:avLst/>
          </a:prstGeom>
        </p:spPr>
      </p:pic>
    </p:spTree>
    <p:extLst>
      <p:ext uri="{BB962C8B-B14F-4D97-AF65-F5344CB8AC3E}">
        <p14:creationId xmlns:p14="http://schemas.microsoft.com/office/powerpoint/2010/main" val="23599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p:txBody>
          <a:bodyPr/>
          <a:lstStyle/>
          <a:p>
            <a:r>
              <a:rPr lang="en-US" dirty="0"/>
              <a:t>HEALTHCARE DIRECTIVES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p:txBody>
          <a:bodyPr/>
          <a:lstStyle/>
          <a:p>
            <a:r>
              <a:rPr lang="en-US" dirty="0"/>
              <a:t>Unlike the power of attorney for finances, this is a narrow document that gives someone else the power to make healthcare decisions for you if you are unable to communicate your own wishes. </a:t>
            </a:r>
          </a:p>
          <a:p>
            <a:endParaRPr lang="en-US" dirty="0"/>
          </a:p>
          <a:p>
            <a:r>
              <a:rPr lang="en-US" dirty="0"/>
              <a:t>Healthcare power of attorney and advance directive document go hand in hand; the advance directive document provides guidance to the agent designated in your power of attorney. </a:t>
            </a:r>
          </a:p>
        </p:txBody>
      </p:sp>
      <p:sp>
        <p:nvSpPr>
          <p:cNvPr id="4" name="Picture Placeholder 3">
            <a:extLst>
              <a:ext uri="{FF2B5EF4-FFF2-40B4-BE49-F238E27FC236}">
                <a16:creationId xmlns:a16="http://schemas.microsoft.com/office/drawing/2014/main" id="{D4AC90AC-5961-48D4-B538-A4936B0ADE98}"/>
              </a:ext>
            </a:extLst>
          </p:cNvPr>
          <p:cNvSpPr>
            <a:spLocks noGrp="1"/>
          </p:cNvSpPr>
          <p:nvPr>
            <p:ph type="pic" sz="quarter" idx="15"/>
          </p:nvPr>
        </p:nvSpPr>
        <p:spPr/>
      </p:sp>
      <p:pic>
        <p:nvPicPr>
          <p:cNvPr id="4098" name="Picture 2" descr="Wills, Trusts, and Estates Law">
            <a:extLst>
              <a:ext uri="{FF2B5EF4-FFF2-40B4-BE49-F238E27FC236}">
                <a16:creationId xmlns:a16="http://schemas.microsoft.com/office/drawing/2014/main" id="{0D475671-8AC4-4B49-9622-7341EE222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564" y="1383801"/>
            <a:ext cx="3476736" cy="4154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4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457199" y="820928"/>
            <a:ext cx="5638801" cy="1572126"/>
          </a:xfrm>
        </p:spPr>
        <p:txBody>
          <a:bodyPr/>
          <a:lstStyle/>
          <a:p>
            <a:r>
              <a:rPr lang="en-US" dirty="0"/>
              <a:t>Other ways to prepare</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199" y="2241549"/>
            <a:ext cx="5202936" cy="4225925"/>
          </a:xfrm>
        </p:spPr>
        <p:txBody>
          <a:bodyPr/>
          <a:lstStyle/>
          <a:p>
            <a:pPr marL="285750" indent="-285750">
              <a:buFont typeface="Arial" panose="020B0604020202020204" pitchFamily="34" charset="0"/>
              <a:buChar char="•"/>
            </a:pPr>
            <a:r>
              <a:rPr lang="en-US" dirty="0"/>
              <a:t>Beneficiary designations– make sure these are done with awareness of tax benefits (or lack thereof) and to coincide with your estate documents </a:t>
            </a:r>
          </a:p>
          <a:p>
            <a:pPr marL="742950" lvl="1" indent="-285750">
              <a:buFont typeface="Arial" panose="020B0604020202020204" pitchFamily="34" charset="0"/>
              <a:buChar char="•"/>
            </a:pPr>
            <a:r>
              <a:rPr lang="en-US" sz="1800" dirty="0"/>
              <a:t>These accounts will pass per designations, but outside your will </a:t>
            </a:r>
          </a:p>
          <a:p>
            <a:pPr lvl="1"/>
            <a:endParaRPr lang="en-US" sz="1800" dirty="0"/>
          </a:p>
          <a:p>
            <a:pPr marL="285750" indent="-285750">
              <a:buFont typeface="Arial" panose="020B0604020202020204" pitchFamily="34" charset="0"/>
              <a:buChar char="•"/>
            </a:pPr>
            <a:r>
              <a:rPr lang="en-US" dirty="0"/>
              <a:t>Inheritance Tax in PA</a:t>
            </a:r>
          </a:p>
          <a:p>
            <a:pPr marL="742950" lvl="1" indent="-285750">
              <a:buFont typeface="Arial" panose="020B0604020202020204" pitchFamily="34" charset="0"/>
              <a:buChar char="•"/>
            </a:pPr>
            <a:r>
              <a:rPr lang="en-US" sz="1800" dirty="0"/>
              <a:t>0% between spouses </a:t>
            </a:r>
          </a:p>
          <a:p>
            <a:pPr marL="742950" lvl="1" indent="-285750">
              <a:buFont typeface="Arial" panose="020B0604020202020204" pitchFamily="34" charset="0"/>
              <a:buChar char="•"/>
            </a:pPr>
            <a:r>
              <a:rPr lang="en-US" sz="1800" dirty="0"/>
              <a:t>4.5% to children and grandchildren</a:t>
            </a:r>
          </a:p>
          <a:p>
            <a:pPr marL="742950" lvl="1" indent="-285750">
              <a:buFont typeface="Arial" panose="020B0604020202020204" pitchFamily="34" charset="0"/>
              <a:buChar char="•"/>
            </a:pPr>
            <a:r>
              <a:rPr lang="en-US" sz="1800" dirty="0"/>
              <a:t>12% to brothers and sisters </a:t>
            </a:r>
          </a:p>
          <a:p>
            <a:pPr marL="742950" lvl="1" indent="-285750">
              <a:buFont typeface="Arial" panose="020B0604020202020204" pitchFamily="34" charset="0"/>
              <a:buChar char="•"/>
            </a:pPr>
            <a:r>
              <a:rPr lang="en-US" sz="1800" dirty="0"/>
              <a:t>15% to everyone else </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Picture Placeholder 4">
            <a:extLst>
              <a:ext uri="{FF2B5EF4-FFF2-40B4-BE49-F238E27FC236}">
                <a16:creationId xmlns:a16="http://schemas.microsoft.com/office/drawing/2014/main" id="{EEDF6430-5A4C-45E7-ACB8-C3B4ECEC00EF}"/>
              </a:ext>
            </a:extLst>
          </p:cNvPr>
          <p:cNvSpPr>
            <a:spLocks noGrp="1"/>
          </p:cNvSpPr>
          <p:nvPr>
            <p:ph type="pic" sz="quarter" idx="15"/>
          </p:nvPr>
        </p:nvSpPr>
        <p:spPr/>
      </p:sp>
      <p:pic>
        <p:nvPicPr>
          <p:cNvPr id="8" name="Picture 7">
            <a:extLst>
              <a:ext uri="{FF2B5EF4-FFF2-40B4-BE49-F238E27FC236}">
                <a16:creationId xmlns:a16="http://schemas.microsoft.com/office/drawing/2014/main" id="{D343F88D-3FE9-461B-99E2-39DED0DEFD93}"/>
              </a:ext>
            </a:extLst>
          </p:cNvPr>
          <p:cNvPicPr>
            <a:picLocks noChangeAspect="1"/>
          </p:cNvPicPr>
          <p:nvPr/>
        </p:nvPicPr>
        <p:blipFill>
          <a:blip r:embed="rId3"/>
          <a:stretch>
            <a:fillRect/>
          </a:stretch>
        </p:blipFill>
        <p:spPr>
          <a:xfrm>
            <a:off x="6997700" y="1309201"/>
            <a:ext cx="4322818" cy="4303605"/>
          </a:xfrm>
          <a:prstGeom prst="rect">
            <a:avLst/>
          </a:prstGeom>
        </p:spPr>
      </p:pic>
    </p:spTree>
    <p:extLst>
      <p:ext uri="{BB962C8B-B14F-4D97-AF65-F5344CB8AC3E}">
        <p14:creationId xmlns:p14="http://schemas.microsoft.com/office/powerpoint/2010/main" val="194614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57200" y="465221"/>
            <a:ext cx="3619501" cy="1484229"/>
          </a:xfrm>
        </p:spPr>
        <p:txBody>
          <a:bodyPr>
            <a:normAutofit/>
          </a:bodyPr>
          <a:lstStyle/>
          <a:p>
            <a:pPr algn="ctr"/>
            <a:r>
              <a:rPr lang="en-US" dirty="0"/>
              <a:t>Stay in touch</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534162" y="2377313"/>
            <a:ext cx="3465576" cy="3836924"/>
          </a:xfrm>
        </p:spPr>
        <p:txBody>
          <a:bodyPr>
            <a:noAutofit/>
          </a:bodyPr>
          <a:lstStyle/>
          <a:p>
            <a:pPr algn="ctr"/>
            <a:endParaRPr lang="en-US" sz="2400" b="1" dirty="0"/>
          </a:p>
          <a:p>
            <a:pPr algn="ctr"/>
            <a:r>
              <a:rPr lang="en-US" sz="2400" b="1" dirty="0" err="1"/>
              <a:t>Larmore</a:t>
            </a:r>
            <a:r>
              <a:rPr lang="en-US" sz="2400" b="1" dirty="0"/>
              <a:t> Scarlett LLP</a:t>
            </a:r>
          </a:p>
          <a:p>
            <a:pPr algn="ctr"/>
            <a:endParaRPr lang="en-US" sz="2400" b="1" dirty="0"/>
          </a:p>
          <a:p>
            <a:pPr algn="ctr"/>
            <a:r>
              <a:rPr lang="en-US" sz="2400" b="1" dirty="0"/>
              <a:t>123 E. Linden Street</a:t>
            </a:r>
          </a:p>
          <a:p>
            <a:pPr algn="ctr"/>
            <a:r>
              <a:rPr lang="en-US" sz="2400" b="1" dirty="0"/>
              <a:t>Kennett Square, PA</a:t>
            </a:r>
          </a:p>
          <a:p>
            <a:pPr algn="ctr"/>
            <a:r>
              <a:rPr lang="en-US" sz="2400" b="1" dirty="0"/>
              <a:t>19348</a:t>
            </a:r>
          </a:p>
          <a:p>
            <a:pPr algn="ctr"/>
            <a:endParaRPr lang="en-US" sz="2400" b="1" dirty="0"/>
          </a:p>
          <a:p>
            <a:pPr algn="ctr"/>
            <a:r>
              <a:rPr lang="en-US" sz="2400" b="1" dirty="0"/>
              <a:t> larmorescarlett.com</a:t>
            </a:r>
          </a:p>
          <a:p>
            <a:pPr algn="ctr"/>
            <a:endParaRPr lang="en-US" sz="2400" b="1" dirty="0"/>
          </a:p>
          <a:p>
            <a:endParaRPr lang="en-US" dirty="0"/>
          </a:p>
          <a:p>
            <a:endParaRPr lang="en-US" dirty="0"/>
          </a:p>
        </p:txBody>
      </p:sp>
      <p:sp>
        <p:nvSpPr>
          <p:cNvPr id="4" name="Picture Placeholder 3">
            <a:extLst>
              <a:ext uri="{FF2B5EF4-FFF2-40B4-BE49-F238E27FC236}">
                <a16:creationId xmlns:a16="http://schemas.microsoft.com/office/drawing/2014/main" id="{5788C9F3-4E3D-4D20-8A7A-31517DB2FB85}"/>
              </a:ext>
            </a:extLst>
          </p:cNvPr>
          <p:cNvSpPr>
            <a:spLocks noGrp="1"/>
          </p:cNvSpPr>
          <p:nvPr>
            <p:ph type="pic" sz="quarter" idx="15"/>
          </p:nvPr>
        </p:nvSpPr>
        <p:spPr/>
      </p:sp>
      <p:sp>
        <p:nvSpPr>
          <p:cNvPr id="5" name="TextBox 4">
            <a:extLst>
              <a:ext uri="{FF2B5EF4-FFF2-40B4-BE49-F238E27FC236}">
                <a16:creationId xmlns:a16="http://schemas.microsoft.com/office/drawing/2014/main" id="{2CB03549-ED95-46C1-BEFC-408A4F9DFA75}"/>
              </a:ext>
            </a:extLst>
          </p:cNvPr>
          <p:cNvSpPr txBox="1"/>
          <p:nvPr/>
        </p:nvSpPr>
        <p:spPr>
          <a:xfrm>
            <a:off x="6096000" y="1510538"/>
            <a:ext cx="6400800" cy="4062651"/>
          </a:xfrm>
          <a:prstGeom prst="rect">
            <a:avLst/>
          </a:prstGeom>
          <a:noFill/>
        </p:spPr>
        <p:txBody>
          <a:bodyPr wrap="square" rtlCol="0">
            <a:spAutoFit/>
          </a:bodyPr>
          <a:lstStyle/>
          <a:p>
            <a:pPr marL="0" indent="0">
              <a:buNone/>
            </a:pPr>
            <a:r>
              <a:rPr lang="en-US" sz="2400" b="1" dirty="0">
                <a:solidFill>
                  <a:schemeClr val="bg1"/>
                </a:solidFill>
              </a:rPr>
              <a:t>Emily T. Abels</a:t>
            </a:r>
          </a:p>
          <a:p>
            <a:pPr marL="0" indent="0">
              <a:buNone/>
            </a:pPr>
            <a:r>
              <a:rPr lang="en-US" sz="2400" b="1" dirty="0">
                <a:solidFill>
                  <a:schemeClr val="bg1"/>
                </a:solidFill>
              </a:rPr>
              <a:t>(610) 444-3737 ext. 223</a:t>
            </a:r>
          </a:p>
          <a:p>
            <a:pPr marL="0" indent="0">
              <a:buNone/>
            </a:pPr>
            <a:r>
              <a:rPr lang="en-US" sz="2400" b="1" dirty="0">
                <a:solidFill>
                  <a:schemeClr val="bg1"/>
                </a:solidFill>
                <a:hlinkClick r:id="rId3">
                  <a:extLst>
                    <a:ext uri="{A12FA001-AC4F-418D-AE19-62706E023703}">
                      <ahyp:hlinkClr xmlns:ahyp="http://schemas.microsoft.com/office/drawing/2018/hyperlinkcolor" val="tx"/>
                    </a:ext>
                  </a:extLst>
                </a:hlinkClick>
              </a:rPr>
              <a:t>emily@larmorecarlett.com</a:t>
            </a:r>
            <a:r>
              <a:rPr lang="en-US" sz="2400" b="1" dirty="0">
                <a:solidFill>
                  <a:schemeClr val="bg1"/>
                </a:solidFill>
              </a:rPr>
              <a:t> </a:t>
            </a: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endParaRPr lang="en-US" sz="2400" b="1" dirty="0">
              <a:solidFill>
                <a:schemeClr val="bg1"/>
              </a:solidFill>
            </a:endParaRPr>
          </a:p>
          <a:p>
            <a:pPr marL="0" indent="0">
              <a:buNone/>
            </a:pPr>
            <a:r>
              <a:rPr lang="en-US" sz="2400" b="1" dirty="0">
                <a:solidFill>
                  <a:schemeClr val="bg1"/>
                </a:solidFill>
              </a:rPr>
              <a:t>L. Peter Temple</a:t>
            </a:r>
          </a:p>
          <a:p>
            <a:pPr marL="0" indent="0">
              <a:buNone/>
            </a:pPr>
            <a:r>
              <a:rPr lang="en-US" sz="2400" b="1" dirty="0">
                <a:solidFill>
                  <a:schemeClr val="bg1"/>
                </a:solidFill>
              </a:rPr>
              <a:t>(610) 444-3737 ext. 115</a:t>
            </a:r>
          </a:p>
          <a:p>
            <a:pPr marL="0" indent="0">
              <a:buNone/>
            </a:pPr>
            <a:r>
              <a:rPr lang="en-US" sz="2400" b="1" dirty="0">
                <a:solidFill>
                  <a:schemeClr val="bg1"/>
                </a:solidFill>
                <a:hlinkClick r:id="rId4">
                  <a:extLst>
                    <a:ext uri="{A12FA001-AC4F-418D-AE19-62706E023703}">
                      <ahyp:hlinkClr xmlns:ahyp="http://schemas.microsoft.com/office/drawing/2018/hyperlinkcolor" val="tx"/>
                    </a:ext>
                  </a:extLst>
                </a:hlinkClick>
              </a:rPr>
              <a:t>peter@larmorescarlett.com</a:t>
            </a:r>
            <a:r>
              <a:rPr lang="en-US" sz="2400" b="1" dirty="0">
                <a:solidFill>
                  <a:schemeClr val="bg1"/>
                </a:solidFill>
              </a:rPr>
              <a:t> </a:t>
            </a:r>
          </a:p>
          <a:p>
            <a:endParaRPr lang="en-US" dirty="0"/>
          </a:p>
        </p:txBody>
      </p:sp>
    </p:spTree>
    <p:extLst>
      <p:ext uri="{BB962C8B-B14F-4D97-AF65-F5344CB8AC3E}">
        <p14:creationId xmlns:p14="http://schemas.microsoft.com/office/powerpoint/2010/main" val="400722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standing on a rock while looking at the ocean wave with outstretched arms">
            <a:extLst>
              <a:ext uri="{FF2B5EF4-FFF2-40B4-BE49-F238E27FC236}">
                <a16:creationId xmlns:a16="http://schemas.microsoft.com/office/drawing/2014/main" id="{8C1A64BB-92C4-44CC-9AB7-8416F1B9BF5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solidFill>
            <a:srgbClr val="6768AB">
              <a:alpha val="75000"/>
            </a:srgbClr>
          </a:solidFill>
        </p:spPr>
      </p:pic>
      <p:sp>
        <p:nvSpPr>
          <p:cNvPr id="9" name="Rectangle 8" descr="Shaded overlay">
            <a:extLst>
              <a:ext uri="{FF2B5EF4-FFF2-40B4-BE49-F238E27FC236}">
                <a16:creationId xmlns:a16="http://schemas.microsoft.com/office/drawing/2014/main" id="{558C501A-DC1F-4BA4-BFFA-44EF8845A384}"/>
              </a:ext>
            </a:extLst>
          </p:cNvPr>
          <p:cNvSpPr/>
          <p:nvPr/>
        </p:nvSpPr>
        <p:spPr>
          <a:xfrm>
            <a:off x="0" y="0"/>
            <a:ext cx="12192000" cy="6858000"/>
          </a:xfrm>
          <a:prstGeom prst="rect">
            <a:avLst/>
          </a:prstGeom>
          <a:solidFill>
            <a:srgbClr val="6768AB">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35A981B-6487-4B00-9EAF-D0D748FA6014}"/>
              </a:ext>
            </a:extLst>
          </p:cNvPr>
          <p:cNvSpPr>
            <a:spLocks noGrp="1"/>
          </p:cNvSpPr>
          <p:nvPr>
            <p:ph type="title"/>
          </p:nvPr>
        </p:nvSpPr>
        <p:spPr>
          <a:xfrm>
            <a:off x="457199" y="914400"/>
            <a:ext cx="11174819" cy="903767"/>
          </a:xfrm>
        </p:spPr>
        <p:txBody>
          <a:bodyPr/>
          <a:lstStyle/>
          <a:p>
            <a:r>
              <a:rPr lang="en-US" dirty="0"/>
              <a:t>WHY EVEN HAVE A plan?</a:t>
            </a:r>
          </a:p>
        </p:txBody>
      </p:sp>
      <p:sp>
        <p:nvSpPr>
          <p:cNvPr id="6" name="Text Placeholder 5">
            <a:extLst>
              <a:ext uri="{FF2B5EF4-FFF2-40B4-BE49-F238E27FC236}">
                <a16:creationId xmlns:a16="http://schemas.microsoft.com/office/drawing/2014/main" id="{B43F7E3B-CE99-4770-8587-6554C15693F8}"/>
              </a:ext>
            </a:extLst>
          </p:cNvPr>
          <p:cNvSpPr>
            <a:spLocks noGrp="1"/>
          </p:cNvSpPr>
          <p:nvPr>
            <p:ph type="body" sz="quarter" idx="14"/>
          </p:nvPr>
        </p:nvSpPr>
        <p:spPr>
          <a:xfrm>
            <a:off x="3429000" y="2240280"/>
            <a:ext cx="4645152" cy="4197096"/>
          </a:xfrm>
        </p:spPr>
        <p:txBody>
          <a:bodyPr/>
          <a:lstStyle/>
          <a:p>
            <a:r>
              <a:rPr lang="en-US" dirty="0"/>
              <a:t>“And what happens if I don’t? I won’t be around to deal with it.” </a:t>
            </a:r>
          </a:p>
          <a:p>
            <a:endParaRPr lang="en-US" dirty="0"/>
          </a:p>
          <a:p>
            <a:r>
              <a:rPr lang="en-US" dirty="0"/>
              <a:t>All states have intestacy statutes to direct the transfer of assets if no will is found. Having a will not only ensures that the  people and organizations you trust get your assets, but if done correctly, it can save your loved ones time, money and aggravation. </a:t>
            </a:r>
          </a:p>
        </p:txBody>
      </p:sp>
    </p:spTree>
    <p:extLst>
      <p:ext uri="{BB962C8B-B14F-4D97-AF65-F5344CB8AC3E}">
        <p14:creationId xmlns:p14="http://schemas.microsoft.com/office/powerpoint/2010/main" val="389851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p:txBody>
          <a:bodyPr/>
          <a:lstStyle/>
          <a:p>
            <a:r>
              <a:rPr lang="en-US" dirty="0"/>
              <a:t>Defining your goals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Charitable giving </a:t>
            </a:r>
          </a:p>
          <a:p>
            <a:pPr marL="285750" indent="-285750">
              <a:buFont typeface="Arial" panose="020B0604020202020204" pitchFamily="34" charset="0"/>
              <a:buChar char="•"/>
            </a:pPr>
            <a:r>
              <a:rPr lang="en-US" dirty="0"/>
              <a:t>Provide for children and grandchildren (or several generations beyond) </a:t>
            </a:r>
          </a:p>
          <a:p>
            <a:pPr marL="285750" indent="-285750">
              <a:buFont typeface="Arial" panose="020B0604020202020204" pitchFamily="34" charset="0"/>
              <a:buChar char="•"/>
            </a:pPr>
            <a:r>
              <a:rPr lang="en-US" dirty="0"/>
              <a:t>Protect assets for a particular person, who perhaps may not be able to safeguard or manage assets themselves </a:t>
            </a:r>
          </a:p>
          <a:p>
            <a:pPr marL="285750" indent="-285750">
              <a:buFont typeface="Arial" panose="020B0604020202020204" pitchFamily="34" charset="0"/>
              <a:buChar char="•"/>
            </a:pPr>
            <a:r>
              <a:rPr lang="en-US" dirty="0"/>
              <a:t>Make things as easy for your spouse as possible </a:t>
            </a:r>
          </a:p>
          <a:p>
            <a:pPr marL="285750" indent="-285750">
              <a:buFont typeface="Arial" panose="020B0604020202020204" pitchFamily="34" charset="0"/>
              <a:buChar char="•"/>
            </a:pPr>
            <a:r>
              <a:rPr lang="en-US" dirty="0"/>
              <a:t>Avoid taxation  </a:t>
            </a:r>
          </a:p>
        </p:txBody>
      </p:sp>
      <p:pic>
        <p:nvPicPr>
          <p:cNvPr id="7" name="Picture Placeholder 6">
            <a:extLst>
              <a:ext uri="{FF2B5EF4-FFF2-40B4-BE49-F238E27FC236}">
                <a16:creationId xmlns:a16="http://schemas.microsoft.com/office/drawing/2014/main" id="{4176E307-8C2F-4787-9905-7583953AA818}"/>
              </a:ext>
            </a:extLst>
          </p:cNvPr>
          <p:cNvPicPr preferRelativeResize="0">
            <a:picLocks noGrp="1"/>
          </p:cNvPicPr>
          <p:nvPr>
            <p:ph type="pic" sz="quarter" idx="15"/>
          </p:nvPr>
        </p:nvPicPr>
        <p:blipFill rotWithShape="1">
          <a:blip r:embed="rId3"/>
          <a:srcRect l="-1069" r="-96"/>
          <a:stretch/>
        </p:blipFill>
        <p:spPr>
          <a:xfrm>
            <a:off x="6705600" y="914400"/>
            <a:ext cx="5029200" cy="4955554"/>
          </a:xfrm>
        </p:spPr>
      </p:pic>
    </p:spTree>
    <p:extLst>
      <p:ext uri="{BB962C8B-B14F-4D97-AF65-F5344CB8AC3E}">
        <p14:creationId xmlns:p14="http://schemas.microsoft.com/office/powerpoint/2010/main" val="2341820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p:txBody>
          <a:bodyPr anchor="t" anchorCtr="0">
            <a:normAutofit/>
          </a:bodyPr>
          <a:lstStyle/>
          <a:p>
            <a:r>
              <a:rPr lang="en-US" dirty="0"/>
              <a:t>Get organized </a:t>
            </a:r>
            <a:br>
              <a:rPr lang="en-US" dirty="0"/>
            </a:br>
            <a:r>
              <a:rPr lang="en-US" dirty="0"/>
              <a:t>(at least somewhat)</a:t>
            </a:r>
          </a:p>
        </p:txBody>
      </p:sp>
      <p:sp>
        <p:nvSpPr>
          <p:cNvPr id="10" name="Text Placeholder 9">
            <a:extLst>
              <a:ext uri="{FF2B5EF4-FFF2-40B4-BE49-F238E27FC236}">
                <a16:creationId xmlns:a16="http://schemas.microsoft.com/office/drawing/2014/main" id="{F6FE3EC9-EFE3-43B3-A7F1-01730862B8A7}"/>
              </a:ext>
            </a:extLst>
          </p:cNvPr>
          <p:cNvSpPr>
            <a:spLocks noGrp="1"/>
          </p:cNvSpPr>
          <p:nvPr>
            <p:ph type="body" sz="quarter" idx="14"/>
          </p:nvPr>
        </p:nvSpPr>
        <p:spPr>
          <a:xfrm>
            <a:off x="457199" y="2935867"/>
            <a:ext cx="4946904" cy="2871216"/>
          </a:xfrm>
        </p:spPr>
        <p:txBody>
          <a:bodyPr/>
          <a:lstStyle/>
          <a:p>
            <a:r>
              <a:rPr lang="en-US" dirty="0"/>
              <a:t>Think through where your accounts are held, the approximate balances, and what type of accounts they are. Consider (and verify) how the account is titled, who or what is listed as the beneficiary on the account, and make a list of accounts, financial advisors, and tax accountants so that your financial information is easily ascertained by your family, and ready for a meeting with an estate lawyer. </a:t>
            </a:r>
          </a:p>
        </p:txBody>
      </p:sp>
      <p:pic>
        <p:nvPicPr>
          <p:cNvPr id="14" name="Picture Placeholder 13">
            <a:extLst>
              <a:ext uri="{FF2B5EF4-FFF2-40B4-BE49-F238E27FC236}">
                <a16:creationId xmlns:a16="http://schemas.microsoft.com/office/drawing/2014/main" id="{4FDE099B-E939-4F86-B902-6114E33A0A3B}"/>
              </a:ext>
            </a:extLst>
          </p:cNvPr>
          <p:cNvPicPr>
            <a:picLocks noGrp="1" noChangeAspect="1"/>
          </p:cNvPicPr>
          <p:nvPr>
            <p:ph type="pic" sz="quarter" idx="15"/>
          </p:nvPr>
        </p:nvPicPr>
        <p:blipFill>
          <a:blip r:embed="rId3"/>
          <a:stretch>
            <a:fillRect/>
          </a:stretch>
        </p:blipFill>
        <p:spPr>
          <a:xfrm>
            <a:off x="7326148" y="1684421"/>
            <a:ext cx="4663334" cy="4259179"/>
          </a:xfrm>
        </p:spPr>
      </p:pic>
    </p:spTree>
    <p:extLst>
      <p:ext uri="{BB962C8B-B14F-4D97-AF65-F5344CB8AC3E}">
        <p14:creationId xmlns:p14="http://schemas.microsoft.com/office/powerpoint/2010/main" val="155831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200" y="822960"/>
            <a:ext cx="3619501" cy="877824"/>
          </a:xfrm>
        </p:spPr>
        <p:txBody>
          <a:bodyPr>
            <a:normAutofit fontScale="90000"/>
          </a:bodyPr>
          <a:lstStyle/>
          <a:p>
            <a:r>
              <a:rPr lang="en-US" dirty="0"/>
              <a:t>What’s in an estate plan</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457200" y="2779776"/>
            <a:ext cx="3465576" cy="3255264"/>
          </a:xfrm>
        </p:spPr>
        <p:txBody>
          <a:bodyPr/>
          <a:lstStyle/>
          <a:p>
            <a:pPr marL="342900" indent="-342900">
              <a:buFont typeface="+mj-lt"/>
              <a:buAutoNum type="arabicPeriod"/>
            </a:pPr>
            <a:r>
              <a:rPr lang="en-US" dirty="0"/>
              <a:t>A will or trust (or both)</a:t>
            </a:r>
          </a:p>
          <a:p>
            <a:pPr marL="342900" indent="-342900">
              <a:buFont typeface="+mj-lt"/>
              <a:buAutoNum type="arabicPeriod"/>
            </a:pPr>
            <a:r>
              <a:rPr lang="en-US" dirty="0"/>
              <a:t>Durable power of attorney for finances</a:t>
            </a:r>
          </a:p>
          <a:p>
            <a:pPr marL="342900" indent="-342900">
              <a:buFont typeface="+mj-lt"/>
              <a:buAutoNum type="arabicPeriod"/>
            </a:pPr>
            <a:r>
              <a:rPr lang="en-US" dirty="0"/>
              <a:t>Durable power of attorney for healthcare</a:t>
            </a:r>
          </a:p>
          <a:p>
            <a:pPr marL="342900" indent="-342900">
              <a:buFont typeface="+mj-lt"/>
              <a:buAutoNum type="arabicPeriod"/>
            </a:pPr>
            <a:r>
              <a:rPr lang="en-US" dirty="0"/>
              <a:t>Advance Directive </a:t>
            </a:r>
          </a:p>
        </p:txBody>
      </p:sp>
      <p:sp>
        <p:nvSpPr>
          <p:cNvPr id="3" name="Picture Placeholder 2">
            <a:extLst>
              <a:ext uri="{FF2B5EF4-FFF2-40B4-BE49-F238E27FC236}">
                <a16:creationId xmlns:a16="http://schemas.microsoft.com/office/drawing/2014/main" id="{37A54BF4-EB81-4EBD-AB6A-7914083D0E3B}"/>
              </a:ext>
            </a:extLst>
          </p:cNvPr>
          <p:cNvSpPr>
            <a:spLocks noGrp="1"/>
          </p:cNvSpPr>
          <p:nvPr>
            <p:ph type="pic" sz="quarter" idx="15"/>
          </p:nvPr>
        </p:nvSpPr>
        <p:spPr/>
      </p:sp>
      <p:pic>
        <p:nvPicPr>
          <p:cNvPr id="6146" name="Picture 2" descr="Tax Lawyer Cartoons and Comics - funny pictures from CartoonStock">
            <a:extLst>
              <a:ext uri="{FF2B5EF4-FFF2-40B4-BE49-F238E27FC236}">
                <a16:creationId xmlns:a16="http://schemas.microsoft.com/office/drawing/2014/main" id="{17A70887-1EBB-4662-870F-8968DFAD3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276" y="480060"/>
            <a:ext cx="4718304" cy="596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7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p:txBody>
          <a:bodyPr/>
          <a:lstStyle/>
          <a:p>
            <a:r>
              <a:rPr lang="en-US" dirty="0"/>
              <a:t>WILL vs. trust</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457199" y="2287338"/>
            <a:ext cx="5202936" cy="4168274"/>
          </a:xfrm>
        </p:spPr>
        <p:txBody>
          <a:bodyPr/>
          <a:lstStyle/>
          <a:p>
            <a:r>
              <a:rPr lang="en-US" dirty="0"/>
              <a:t>In Pennsylvania, wills and trusts are treated nearly equally by statute. The fees to administer them are the same, and the waiting and creditor claim periods required of both, are each one year. </a:t>
            </a:r>
          </a:p>
          <a:p>
            <a:endParaRPr lang="en-US" dirty="0"/>
          </a:p>
          <a:p>
            <a:r>
              <a:rPr lang="en-US" dirty="0"/>
              <a:t>A will is a document which directs disposition of your assets at your death. A trust is created during your life, and either funded with assets then or at your death. Trusts are often touted to avoid probate (a will must be probated) but often, in PA, is not a goal worth having. </a:t>
            </a:r>
          </a:p>
        </p:txBody>
      </p:sp>
      <p:pic>
        <p:nvPicPr>
          <p:cNvPr id="1028" name="Picture 4" descr="Probate Cartoons and Comics - funny pictures from CartoonStock">
            <a:extLst>
              <a:ext uri="{FF2B5EF4-FFF2-40B4-BE49-F238E27FC236}">
                <a16:creationId xmlns:a16="http://schemas.microsoft.com/office/drawing/2014/main" id="{D9EA8BDD-41ED-4C65-9CDA-F593B12BA0D6}"/>
              </a:ext>
            </a:extLst>
          </p:cNvPr>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1841" b="184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38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4986A6-583D-4323-BBE6-0C4C3B1464BF}"/>
              </a:ext>
            </a:extLst>
          </p:cNvPr>
          <p:cNvSpPr>
            <a:spLocks noGrp="1"/>
          </p:cNvSpPr>
          <p:nvPr>
            <p:ph type="title"/>
          </p:nvPr>
        </p:nvSpPr>
        <p:spPr>
          <a:xfrm>
            <a:off x="457200" y="1071626"/>
            <a:ext cx="3619501" cy="877824"/>
          </a:xfrm>
        </p:spPr>
        <p:txBody>
          <a:bodyPr>
            <a:normAutofit fontScale="90000"/>
          </a:bodyPr>
          <a:lstStyle/>
          <a:p>
            <a:pPr algn="ctr"/>
            <a:r>
              <a:rPr lang="en-US" dirty="0"/>
              <a:t>What is probate?</a:t>
            </a:r>
          </a:p>
        </p:txBody>
      </p:sp>
      <p:sp>
        <p:nvSpPr>
          <p:cNvPr id="3" name="Text Placeholder 2">
            <a:extLst>
              <a:ext uri="{FF2B5EF4-FFF2-40B4-BE49-F238E27FC236}">
                <a16:creationId xmlns:a16="http://schemas.microsoft.com/office/drawing/2014/main" id="{7B91B0F8-EDCA-43C7-A602-F46DA2202AA8}"/>
              </a:ext>
            </a:extLst>
          </p:cNvPr>
          <p:cNvSpPr>
            <a:spLocks noGrp="1"/>
          </p:cNvSpPr>
          <p:nvPr>
            <p:ph type="body" sz="quarter" idx="14"/>
          </p:nvPr>
        </p:nvSpPr>
        <p:spPr>
          <a:xfrm>
            <a:off x="534162" y="2377313"/>
            <a:ext cx="3465576" cy="3836924"/>
          </a:xfrm>
        </p:spPr>
        <p:txBody>
          <a:bodyPr>
            <a:noAutofit/>
          </a:bodyPr>
          <a:lstStyle/>
          <a:p>
            <a:r>
              <a:rPr lang="en-US" dirty="0"/>
              <a:t>And don’t I need to avoid it??</a:t>
            </a:r>
          </a:p>
          <a:p>
            <a:endParaRPr lang="en-US" dirty="0"/>
          </a:p>
          <a:p>
            <a:r>
              <a:rPr lang="en-US" dirty="0"/>
              <a:t>Think of probate as a bridge, ensuring your assets can transfer legally from the decedent to their intended recipients. In Pennsylvania, probate fees are small, and the trust administration process is very similar in cost and time. </a:t>
            </a:r>
          </a:p>
        </p:txBody>
      </p:sp>
      <p:pic>
        <p:nvPicPr>
          <p:cNvPr id="31" name="Picture Placeholder 12">
            <a:extLst>
              <a:ext uri="{FF2B5EF4-FFF2-40B4-BE49-F238E27FC236}">
                <a16:creationId xmlns:a16="http://schemas.microsoft.com/office/drawing/2014/main" id="{E6A8DD7D-03FE-4E34-BC50-4488924D5D85}"/>
              </a:ext>
            </a:extLst>
          </p:cNvPr>
          <p:cNvPicPr>
            <a:picLocks noGrp="1" noChangeAspect="1"/>
          </p:cNvPicPr>
          <p:nvPr>
            <p:ph type="pic" sz="quarter" idx="15"/>
          </p:nvPr>
        </p:nvPicPr>
        <p:blipFill rotWithShape="1">
          <a:blip r:embed="rId3"/>
          <a:srcRect t="5051" b="3852"/>
          <a:stretch/>
        </p:blipFill>
        <p:spPr>
          <a:xfrm>
            <a:off x="5045864" y="369443"/>
            <a:ext cx="6688936" cy="6214237"/>
          </a:xfrm>
        </p:spPr>
      </p:pic>
      <p:sp>
        <p:nvSpPr>
          <p:cNvPr id="16" name="Rectangle 15">
            <a:extLst>
              <a:ext uri="{FF2B5EF4-FFF2-40B4-BE49-F238E27FC236}">
                <a16:creationId xmlns:a16="http://schemas.microsoft.com/office/drawing/2014/main" id="{F41CB42D-A527-44ED-ADE2-30B3266BAFB1}"/>
              </a:ext>
              <a:ext uri="{C183D7F6-B498-43B3-948B-1728B52AA6E4}">
                <adec:decorative xmlns:adec="http://schemas.microsoft.com/office/drawing/2017/decorative" val="1"/>
              </a:ext>
            </a:extLst>
          </p:cNvPr>
          <p:cNvSpPr/>
          <p:nvPr/>
        </p:nvSpPr>
        <p:spPr>
          <a:xfrm>
            <a:off x="209550" y="274320"/>
            <a:ext cx="11772900" cy="6400800"/>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817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457199" y="1371600"/>
            <a:ext cx="3619501" cy="877824"/>
          </a:xfrm>
        </p:spPr>
        <p:txBody>
          <a:bodyPr>
            <a:normAutofit fontScale="90000"/>
          </a:bodyPr>
          <a:lstStyle/>
          <a:p>
            <a:r>
              <a:rPr lang="en-US" dirty="0"/>
              <a:t>Your family and your estate plan </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457200" y="2779776"/>
            <a:ext cx="3465576" cy="3255264"/>
          </a:xfrm>
        </p:spPr>
        <p:txBody>
          <a:bodyPr/>
          <a:lstStyle/>
          <a:p>
            <a:r>
              <a:rPr lang="en-US" dirty="0"/>
              <a:t>Your family does not need to know all the ins and outs of your estate plan. However, it would be wise to let loved ones know where to find your estate documents, and what to do when you pass. </a:t>
            </a:r>
          </a:p>
        </p:txBody>
      </p:sp>
      <p:sp>
        <p:nvSpPr>
          <p:cNvPr id="3" name="Picture Placeholder 2">
            <a:extLst>
              <a:ext uri="{FF2B5EF4-FFF2-40B4-BE49-F238E27FC236}">
                <a16:creationId xmlns:a16="http://schemas.microsoft.com/office/drawing/2014/main" id="{37A54BF4-EB81-4EBD-AB6A-7914083D0E3B}"/>
              </a:ext>
            </a:extLst>
          </p:cNvPr>
          <p:cNvSpPr>
            <a:spLocks noGrp="1"/>
          </p:cNvSpPr>
          <p:nvPr>
            <p:ph type="pic" sz="quarter" idx="15"/>
          </p:nvPr>
        </p:nvSpPr>
        <p:spPr/>
      </p:sp>
      <p:pic>
        <p:nvPicPr>
          <p:cNvPr id="5" name="Picture 4">
            <a:extLst>
              <a:ext uri="{FF2B5EF4-FFF2-40B4-BE49-F238E27FC236}">
                <a16:creationId xmlns:a16="http://schemas.microsoft.com/office/drawing/2014/main" id="{171231AB-6CEF-43DE-8257-B6CCBBB29F1F}"/>
              </a:ext>
            </a:extLst>
          </p:cNvPr>
          <p:cNvPicPr>
            <a:picLocks noChangeAspect="1"/>
          </p:cNvPicPr>
          <p:nvPr/>
        </p:nvPicPr>
        <p:blipFill>
          <a:blip r:embed="rId3"/>
          <a:stretch>
            <a:fillRect/>
          </a:stretch>
        </p:blipFill>
        <p:spPr>
          <a:xfrm>
            <a:off x="5755265" y="724141"/>
            <a:ext cx="4482325" cy="5546877"/>
          </a:xfrm>
          <a:prstGeom prst="rect">
            <a:avLst/>
          </a:prstGeom>
        </p:spPr>
      </p:pic>
    </p:spTree>
    <p:extLst>
      <p:ext uri="{BB962C8B-B14F-4D97-AF65-F5344CB8AC3E}">
        <p14:creationId xmlns:p14="http://schemas.microsoft.com/office/powerpoint/2010/main" val="188126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p:txBody>
          <a:bodyPr anchor="t" anchorCtr="0">
            <a:normAutofit/>
          </a:bodyPr>
          <a:lstStyle/>
          <a:p>
            <a:r>
              <a:rPr lang="en-US" dirty="0"/>
              <a:t>Casting your estate planning play</a:t>
            </a:r>
          </a:p>
        </p:txBody>
      </p:sp>
      <p:sp>
        <p:nvSpPr>
          <p:cNvPr id="10" name="Text Placeholder 9">
            <a:extLst>
              <a:ext uri="{FF2B5EF4-FFF2-40B4-BE49-F238E27FC236}">
                <a16:creationId xmlns:a16="http://schemas.microsoft.com/office/drawing/2014/main" id="{F6FE3EC9-EFE3-43B3-A7F1-01730862B8A7}"/>
              </a:ext>
            </a:extLst>
          </p:cNvPr>
          <p:cNvSpPr>
            <a:spLocks noGrp="1"/>
          </p:cNvSpPr>
          <p:nvPr>
            <p:ph type="body" sz="quarter" idx="14"/>
          </p:nvPr>
        </p:nvSpPr>
        <p:spPr>
          <a:xfrm>
            <a:off x="457199" y="2935867"/>
            <a:ext cx="4946904" cy="2871216"/>
          </a:xfrm>
        </p:spPr>
        <p:txBody>
          <a:bodyPr/>
          <a:lstStyle/>
          <a:p>
            <a:pPr marL="285750" indent="-285750">
              <a:buFont typeface="Arial" panose="020B0604020202020204" pitchFamily="34" charset="0"/>
              <a:buChar char="•"/>
            </a:pPr>
            <a:r>
              <a:rPr lang="en-US" dirty="0"/>
              <a:t>Executor(s)</a:t>
            </a:r>
          </a:p>
          <a:p>
            <a:pPr marL="285750" indent="-285750">
              <a:buFont typeface="Arial" panose="020B0604020202020204" pitchFamily="34" charset="0"/>
              <a:buChar char="•"/>
            </a:pPr>
            <a:r>
              <a:rPr lang="en-US" dirty="0"/>
              <a:t>Trustee(s)</a:t>
            </a:r>
          </a:p>
          <a:p>
            <a:pPr marL="285750" indent="-285750">
              <a:buFont typeface="Arial" panose="020B0604020202020204" pitchFamily="34" charset="0"/>
              <a:buChar char="•"/>
            </a:pPr>
            <a:r>
              <a:rPr lang="en-US" dirty="0"/>
              <a:t>Agent(s)</a:t>
            </a:r>
          </a:p>
          <a:p>
            <a:pPr marL="285750" indent="-285750">
              <a:buFont typeface="Arial" panose="020B0604020202020204" pitchFamily="34" charset="0"/>
              <a:buChar char="•"/>
            </a:pPr>
            <a:r>
              <a:rPr lang="en-US" dirty="0"/>
              <a:t>Guardian(s)</a:t>
            </a:r>
          </a:p>
          <a:p>
            <a:endParaRPr lang="en-US" dirty="0"/>
          </a:p>
          <a:p>
            <a:r>
              <a:rPr lang="en-US" dirty="0"/>
              <a:t>The same individual or individuals may play many roles, or you may want to assign different friends, family or trusted professionals to these. </a:t>
            </a:r>
          </a:p>
        </p:txBody>
      </p:sp>
      <p:sp>
        <p:nvSpPr>
          <p:cNvPr id="3" name="Picture Placeholder 2">
            <a:extLst>
              <a:ext uri="{FF2B5EF4-FFF2-40B4-BE49-F238E27FC236}">
                <a16:creationId xmlns:a16="http://schemas.microsoft.com/office/drawing/2014/main" id="{FC28D318-DD6F-4816-9918-FEAC886EC607}"/>
              </a:ext>
            </a:extLst>
          </p:cNvPr>
          <p:cNvSpPr>
            <a:spLocks noGrp="1"/>
          </p:cNvSpPr>
          <p:nvPr>
            <p:ph type="pic" sz="quarter" idx="15"/>
          </p:nvPr>
        </p:nvSpPr>
        <p:spPr/>
      </p:sp>
      <p:pic>
        <p:nvPicPr>
          <p:cNvPr id="5122" name="Picture 2" descr="Estates Wills Trusts Cartoons | Lawyer jokes, Jokes, Trust">
            <a:extLst>
              <a:ext uri="{FF2B5EF4-FFF2-40B4-BE49-F238E27FC236}">
                <a16:creationId xmlns:a16="http://schemas.microsoft.com/office/drawing/2014/main" id="{AA460D0C-3E15-4E32-A55C-E9FF0A62F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582" y="914400"/>
            <a:ext cx="4184775" cy="488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466056"/>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{76F6A2DC-A96C-4AE7-B53B-1280EC7E2506}tf78479028_win32</Template>
  <TotalTime>1321</TotalTime>
  <Words>1434</Words>
  <Application>Microsoft Office PowerPoint</Application>
  <PresentationFormat>Widescreen</PresentationFormat>
  <Paragraphs>123</Paragraphs>
  <Slides>13</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Segoe UI</vt:lpstr>
      <vt:lpstr>Segoe UI Light</vt:lpstr>
      <vt:lpstr>Balancing Act</vt:lpstr>
      <vt:lpstr>Wellspring</vt:lpstr>
      <vt:lpstr>Star of the show</vt:lpstr>
      <vt:lpstr>Amusements</vt:lpstr>
      <vt:lpstr>Thinking Ahead:  Creating an Estate Plan</vt:lpstr>
      <vt:lpstr>WHY EVEN HAVE A plan?</vt:lpstr>
      <vt:lpstr>Defining your goals</vt:lpstr>
      <vt:lpstr>Get organized  (at least somewhat)</vt:lpstr>
      <vt:lpstr>What’s in an estate plan</vt:lpstr>
      <vt:lpstr>WILL vs. trust</vt:lpstr>
      <vt:lpstr>What is probate?</vt:lpstr>
      <vt:lpstr>Your family and your estate plan </vt:lpstr>
      <vt:lpstr>Casting your estate planning play</vt:lpstr>
      <vt:lpstr>DURABLE FINANCIAL Power of attorney</vt:lpstr>
      <vt:lpstr>HEALTHCARE DIRECTIVES</vt:lpstr>
      <vt:lpstr>Other ways to prepare</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Ahead:  Creating an Estate Plan</dc:title>
  <dc:creator>Emily Temple</dc:creator>
  <cp:lastModifiedBy>Emily Temple</cp:lastModifiedBy>
  <cp:revision>23</cp:revision>
  <cp:lastPrinted>2022-01-14T15:22:03Z</cp:lastPrinted>
  <dcterms:created xsi:type="dcterms:W3CDTF">2022-01-13T18:39:50Z</dcterms:created>
  <dcterms:modified xsi:type="dcterms:W3CDTF">2022-01-17T15:50:10Z</dcterms:modified>
</cp:coreProperties>
</file>